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81" r:id="rId4"/>
    <p:sldId id="289" r:id="rId5"/>
    <p:sldId id="260" r:id="rId6"/>
    <p:sldId id="259" r:id="rId7"/>
    <p:sldId id="290" r:id="rId8"/>
    <p:sldId id="288" r:id="rId9"/>
    <p:sldId id="292" r:id="rId10"/>
    <p:sldId id="295" r:id="rId11"/>
    <p:sldId id="296" r:id="rId12"/>
    <p:sldId id="297" r:id="rId13"/>
    <p:sldId id="298" r:id="rId14"/>
    <p:sldId id="299" r:id="rId15"/>
    <p:sldId id="302" r:id="rId16"/>
    <p:sldId id="303" r:id="rId17"/>
    <p:sldId id="304" r:id="rId18"/>
    <p:sldId id="305" r:id="rId19"/>
    <p:sldId id="306" r:id="rId20"/>
    <p:sldId id="300" r:id="rId21"/>
    <p:sldId id="30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343CCD86-CB97-488B-B5CF-6B8358CF6A92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4772" y="0"/>
            <a:ext cx="637667" cy="634154"/>
          </a:xfrm>
          <a:prstGeom prst="rect">
            <a:avLst/>
          </a:prstGeom>
          <a:scene3d>
            <a:camera prst="perspectiveLeft"/>
            <a:lightRig rig="threePt" dir="t"/>
          </a:scene3d>
          <a:sp3d>
            <a:bevelT/>
          </a:sp3d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E646D4AD-EED1-4A6A-8637-5E9DDE58C57C}"/>
              </a:ext>
            </a:extLst>
          </p:cNvPr>
          <p:cNvSpPr txBox="1"/>
          <p:nvPr userDrawn="1"/>
        </p:nvSpPr>
        <p:spPr>
          <a:xfrm>
            <a:off x="0" y="6339419"/>
            <a:ext cx="1910574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hr-HR" sz="24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Biologija 8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image" Target="../media/image16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12" Type="http://schemas.openxmlformats.org/officeDocument/2006/relationships/image" Target="../media/image15.jpg"/><Relationship Id="rId2" Type="http://schemas.openxmlformats.org/officeDocument/2006/relationships/image" Target="../media/image5.jpg"/><Relationship Id="rId16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jpg"/><Relationship Id="rId15" Type="http://schemas.openxmlformats.org/officeDocument/2006/relationships/image" Target="../media/image18.jpg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2.jpg"/><Relationship Id="rId14" Type="http://schemas.openxmlformats.org/officeDocument/2006/relationships/image" Target="../media/image17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4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g"/><Relationship Id="rId3" Type="http://schemas.openxmlformats.org/officeDocument/2006/relationships/image" Target="../media/image44.jpg"/><Relationship Id="rId7" Type="http://schemas.openxmlformats.org/officeDocument/2006/relationships/image" Target="../media/image18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g"/><Relationship Id="rId3" Type="http://schemas.openxmlformats.org/officeDocument/2006/relationships/hyperlink" Target="https://en.wikipedia.org/wiki/Thermographic_camera" TargetMode="External"/><Relationship Id="rId7" Type="http://schemas.openxmlformats.org/officeDocument/2006/relationships/hyperlink" Target="http://notexactlyrocketscience.wordpress.com/2007/08/19/ground-squirrels-use-infrared-signals-to-fool-heat-seeking-rattlesnakes" TargetMode="External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g"/><Relationship Id="rId5" Type="http://schemas.openxmlformats.org/officeDocument/2006/relationships/hyperlink" Target="https://travelfollownews.blogspot.com/2010_08_01_archive.html" TargetMode="External"/><Relationship Id="rId10" Type="http://schemas.openxmlformats.org/officeDocument/2006/relationships/image" Target="../media/image42.jpg"/><Relationship Id="rId4" Type="http://schemas.openxmlformats.org/officeDocument/2006/relationships/image" Target="../media/image55.jpeg"/><Relationship Id="rId9" Type="http://schemas.openxmlformats.org/officeDocument/2006/relationships/hyperlink" Target="http://nl.wikipedia.org/wiki/Vleermuizen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jpg"/><Relationship Id="rId4" Type="http://schemas.openxmlformats.org/officeDocument/2006/relationships/image" Target="../media/image6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prot.org/taxonomy/163232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5.jpg"/><Relationship Id="rId4" Type="http://schemas.openxmlformats.org/officeDocument/2006/relationships/hyperlink" Target="http://www.bionet-skola.com/w/Veliki_metilj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nl.wikipedia.org/wiki/Oligochaeta_(onderklasse)" TargetMode="External"/><Relationship Id="rId5" Type="http://schemas.openxmlformats.org/officeDocument/2006/relationships/image" Target="../media/image30.jpg"/><Relationship Id="rId4" Type="http://schemas.openxmlformats.org/officeDocument/2006/relationships/hyperlink" Target="https://www.flickr.com/photos/58414938@N00/27416965722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conut_octopus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hyperlink" Target="https://www.flickr.com/photos/oceanexplorergov/40959991474" TargetMode="External"/><Relationship Id="rId4" Type="http://schemas.openxmlformats.org/officeDocument/2006/relationships/image" Target="../media/image3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C594E88-39FC-4F83-A345-9F17D7D281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2113" y="3764132"/>
            <a:ext cx="6409677" cy="2610035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ctr"/>
            <a:r>
              <a:rPr lang="hr-HR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KAKAV JE ŽIVČANI SUSTAV I KAKVA SU OSJETILA U OSTALIH ŽIVIH BIĆA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46419AC-7BC7-43BC-A771-3CA2C0E1A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904" y="5053006"/>
            <a:ext cx="1549325" cy="9515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F6676D96-9647-4DC9-9352-90F5163E8E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29" t="-861" r="8254" b="14195"/>
          <a:stretch/>
        </p:blipFill>
        <p:spPr>
          <a:xfrm>
            <a:off x="1133666" y="1949212"/>
            <a:ext cx="1253305" cy="11021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38C3811D-E7EE-409C-9947-4A514AE6C9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7003" y="1672515"/>
            <a:ext cx="1253304" cy="1272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E2507416-91B3-44DA-9D84-C02C9C231F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626" y="3462442"/>
            <a:ext cx="1179439" cy="11794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3F315616-8F7B-4FBD-ADA4-A4AA028082E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879" t="7369" r="10369" b="10369"/>
          <a:stretch/>
        </p:blipFill>
        <p:spPr>
          <a:xfrm>
            <a:off x="5283357" y="303976"/>
            <a:ext cx="1755914" cy="13048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2D0F5EED-1BFB-4EFB-9FE9-C0876EB849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1789" y="457472"/>
            <a:ext cx="1654192" cy="11021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6A88E2A7-1C4E-41D1-BE20-EA732589B79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1377" t="1391" r="9952" b="6395"/>
          <a:stretch/>
        </p:blipFill>
        <p:spPr>
          <a:xfrm>
            <a:off x="10005134" y="2450236"/>
            <a:ext cx="1253305" cy="9787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A0C16A51-8831-4426-9C4A-8D554976F45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968" r="39150"/>
          <a:stretch/>
        </p:blipFill>
        <p:spPr>
          <a:xfrm>
            <a:off x="2087623" y="3400114"/>
            <a:ext cx="1061007" cy="12200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id="{48C0C0F1-A3B7-40D4-B7D1-4B7E767EBEA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76379" y="4953943"/>
            <a:ext cx="1219313" cy="16110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Slika 21">
            <a:extLst>
              <a:ext uri="{FF2B5EF4-FFF2-40B4-BE49-F238E27FC236}">
                <a16:creationId xmlns:a16="http://schemas.microsoft.com/office/drawing/2014/main" id="{69071202-153A-4BA6-A081-6FC6F0CE552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65189" y="3394186"/>
            <a:ext cx="1385118" cy="9280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Slika 23">
            <a:extLst>
              <a:ext uri="{FF2B5EF4-FFF2-40B4-BE49-F238E27FC236}">
                <a16:creationId xmlns:a16="http://schemas.microsoft.com/office/drawing/2014/main" id="{E2571540-1418-4B5A-BA2E-87BFFFA7A78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55763" y="683581"/>
            <a:ext cx="1057545" cy="14118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Slika 25">
            <a:extLst>
              <a:ext uri="{FF2B5EF4-FFF2-40B4-BE49-F238E27FC236}">
                <a16:creationId xmlns:a16="http://schemas.microsoft.com/office/drawing/2014/main" id="{A19B92E5-DF80-4CB2-AD2E-798DA1EF0FA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59116" y="2024691"/>
            <a:ext cx="1136001" cy="15151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" name="Slika 27">
            <a:extLst>
              <a:ext uri="{FF2B5EF4-FFF2-40B4-BE49-F238E27FC236}">
                <a16:creationId xmlns:a16="http://schemas.microsoft.com/office/drawing/2014/main" id="{8A223454-225C-4E62-8227-A701FFF2F2E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13373" y="2182659"/>
            <a:ext cx="1482677" cy="9878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" name="Slika 29">
            <a:extLst>
              <a:ext uri="{FF2B5EF4-FFF2-40B4-BE49-F238E27FC236}">
                <a16:creationId xmlns:a16="http://schemas.microsoft.com/office/drawing/2014/main" id="{EF943540-048A-48ED-84E9-5517C0312D6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43205" y="412409"/>
            <a:ext cx="1220019" cy="12200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2" name="Slika 31">
            <a:extLst>
              <a:ext uri="{FF2B5EF4-FFF2-40B4-BE49-F238E27FC236}">
                <a16:creationId xmlns:a16="http://schemas.microsoft.com/office/drawing/2014/main" id="{9F621E19-A831-4D7F-865D-C44850DEFAD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8849" y="314992"/>
            <a:ext cx="1053653" cy="12828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4857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>
            <a:extLst>
              <a:ext uri="{FF2B5EF4-FFF2-40B4-BE49-F238E27FC236}">
                <a16:creationId xmlns:a16="http://schemas.microsoft.com/office/drawing/2014/main" id="{DFA68E3C-D392-4690-8F74-032BE1EA9B3A}"/>
              </a:ext>
            </a:extLst>
          </p:cNvPr>
          <p:cNvSpPr txBox="1">
            <a:spLocks/>
          </p:cNvSpPr>
          <p:nvPr/>
        </p:nvSpPr>
        <p:spPr bwMode="gray">
          <a:xfrm>
            <a:off x="6231009" y="2767613"/>
            <a:ext cx="5804520" cy="1322773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Živčani sustav</a:t>
            </a:r>
            <a:r>
              <a:rPr lang="hr-HR" sz="2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središnji i periferni</a:t>
            </a:r>
          </a:p>
          <a:p>
            <a:pPr algn="ctr"/>
            <a:r>
              <a:rPr lang="hr-HR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Mozak</a:t>
            </a:r>
            <a:r>
              <a:rPr lang="hr-HR" sz="2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zaštićen kostima lubanje, iznimno razvijen</a:t>
            </a:r>
          </a:p>
          <a:p>
            <a:pPr algn="ctr"/>
            <a:r>
              <a:rPr lang="hr-HR" sz="2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Kralježnična</a:t>
            </a:r>
            <a:r>
              <a:rPr lang="hr-HR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moždina</a:t>
            </a:r>
            <a:r>
              <a:rPr lang="hr-HR" sz="2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zaštićena kralježnicom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6EAC856E-BDEB-4B21-945F-D59D4784B108}"/>
              </a:ext>
            </a:extLst>
          </p:cNvPr>
          <p:cNvSpPr txBox="1"/>
          <p:nvPr/>
        </p:nvSpPr>
        <p:spPr>
          <a:xfrm>
            <a:off x="879707" y="5705957"/>
            <a:ext cx="5708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/>
              <a:t>Izgled mozga i položaj očiju u različitih skupina kralježnjaka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ACDDCC6-21F9-4C30-B28F-19E7BC956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720" y="1590031"/>
            <a:ext cx="4850403" cy="39961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41D410B4-FF8D-4F98-AF6E-826D3B5C6122}"/>
              </a:ext>
            </a:extLst>
          </p:cNvPr>
          <p:cNvSpPr txBox="1"/>
          <p:nvPr/>
        </p:nvSpPr>
        <p:spPr>
          <a:xfrm>
            <a:off x="833120" y="393070"/>
            <a:ext cx="5833842" cy="7078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</a:rPr>
              <a:t>Kako dijelimo živčani sustav KRALJEŽNJAKA? </a:t>
            </a:r>
          </a:p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</a:rPr>
              <a:t>Na koji način je zaštićen?</a:t>
            </a:r>
          </a:p>
        </p:txBody>
      </p:sp>
    </p:spTree>
    <p:extLst>
      <p:ext uri="{BB962C8B-B14F-4D97-AF65-F5344CB8AC3E}">
        <p14:creationId xmlns:p14="http://schemas.microsoft.com/office/powerpoint/2010/main" val="347019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9385B4D6-7762-43B0-9C2B-58C86BACA732}"/>
              </a:ext>
            </a:extLst>
          </p:cNvPr>
          <p:cNvSpPr txBox="1">
            <a:spLocks/>
          </p:cNvSpPr>
          <p:nvPr/>
        </p:nvSpPr>
        <p:spPr bwMode="gray">
          <a:xfrm>
            <a:off x="1995301" y="4691751"/>
            <a:ext cx="4561553" cy="178155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Kora velikog mozga najviše je naborana kod </a:t>
            </a:r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čovjeka</a:t>
            </a:r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što omogućuje da se u jednakom volumenu lubanje smjesti veća površina s većim brojem živčanih stanica =&gt; bolja misaona aktivnost. </a:t>
            </a: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8AC37426-2C40-43D4-8CF7-97D26218502B}"/>
              </a:ext>
            </a:extLst>
          </p:cNvPr>
          <p:cNvSpPr txBox="1">
            <a:spLocks/>
          </p:cNvSpPr>
          <p:nvPr/>
        </p:nvSpPr>
        <p:spPr bwMode="gray">
          <a:xfrm>
            <a:off x="326248" y="463942"/>
            <a:ext cx="5301452" cy="113269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Mozak može odražavati evolucijski razvoj. </a:t>
            </a:r>
          </a:p>
          <a:p>
            <a:pPr algn="ctr"/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Razvijenost pojedinog dijela mozga povezujemo s načinom života pojedine skupine kralježnjaka.</a:t>
            </a:r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600D6810-92DC-47D7-8917-208732D72941}"/>
              </a:ext>
            </a:extLst>
          </p:cNvPr>
          <p:cNvSpPr txBox="1">
            <a:spLocks/>
          </p:cNvSpPr>
          <p:nvPr/>
        </p:nvSpPr>
        <p:spPr bwMode="gray">
          <a:xfrm>
            <a:off x="6447156" y="3257625"/>
            <a:ext cx="4319101" cy="80233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Naboranost mozga izražena i kod </a:t>
            </a:r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orangutana, gorila, kitova (dupina) </a:t>
            </a:r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dr.</a:t>
            </a:r>
          </a:p>
        </p:txBody>
      </p:sp>
      <p:sp>
        <p:nvSpPr>
          <p:cNvPr id="2" name="Strelica: pruge udesno 1">
            <a:extLst>
              <a:ext uri="{FF2B5EF4-FFF2-40B4-BE49-F238E27FC236}">
                <a16:creationId xmlns:a16="http://schemas.microsoft.com/office/drawing/2014/main" id="{E92D39F2-5A95-4818-9F88-5DF786ABB806}"/>
              </a:ext>
            </a:extLst>
          </p:cNvPr>
          <p:cNvSpPr/>
          <p:nvPr/>
        </p:nvSpPr>
        <p:spPr>
          <a:xfrm rot="18429917">
            <a:off x="6219442" y="4478568"/>
            <a:ext cx="1058477" cy="302379"/>
          </a:xfrm>
          <a:prstGeom prst="striped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5BA13760-0E75-4F25-B880-D0FD8E27E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0917" y="4411330"/>
            <a:ext cx="1566880" cy="207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8AB2235E-0CF7-4D65-BDA3-EEFEC9BA2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3486" y="1923978"/>
            <a:ext cx="1828036" cy="24404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C25D1A7B-0152-4B03-BB42-E61ED8B544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789" y="2073269"/>
            <a:ext cx="3067023" cy="20434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B4FC280A-211C-4B2C-AD7A-B81F014C5E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4646" y="4411330"/>
            <a:ext cx="1700402" cy="207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21B2E523-B461-420F-A7D8-99CAE4A98736}"/>
              </a:ext>
            </a:extLst>
          </p:cNvPr>
          <p:cNvSpPr txBox="1"/>
          <p:nvPr/>
        </p:nvSpPr>
        <p:spPr>
          <a:xfrm>
            <a:off x="5963920" y="1002180"/>
            <a:ext cx="5965922" cy="10156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</a:rPr>
              <a:t>Koja skupina kralježnjaka ima najveću naboranost mozga?</a:t>
            </a:r>
          </a:p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</a:rPr>
              <a:t>Zašto je kora velikog mozga naborana?</a:t>
            </a:r>
          </a:p>
        </p:txBody>
      </p:sp>
    </p:spTree>
    <p:extLst>
      <p:ext uri="{BB962C8B-B14F-4D97-AF65-F5344CB8AC3E}">
        <p14:creationId xmlns:p14="http://schemas.microsoft.com/office/powerpoint/2010/main" val="269535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2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152E4AE4-17AD-407B-A755-545DE1EC80C8}"/>
              </a:ext>
            </a:extLst>
          </p:cNvPr>
          <p:cNvSpPr txBox="1">
            <a:spLocks/>
          </p:cNvSpPr>
          <p:nvPr/>
        </p:nvSpPr>
        <p:spPr bwMode="gray">
          <a:xfrm>
            <a:off x="490835" y="1345716"/>
            <a:ext cx="6104202" cy="122870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RIBE </a:t>
            </a:r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bočna pruga</a:t>
            </a:r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s obje bočne strane tijela</a:t>
            </a:r>
          </a:p>
          <a:p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      - prima informacije o strujanju i tlaku vode</a:t>
            </a:r>
          </a:p>
          <a:p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Morski psi - dobro osjetilo mirisa</a:t>
            </a:r>
            <a:endParaRPr lang="hr-HR" sz="2000" b="1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312806A5-6A9B-4398-9A64-EB413366E6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315" r="6657"/>
          <a:stretch/>
        </p:blipFill>
        <p:spPr>
          <a:xfrm>
            <a:off x="1401002" y="4076210"/>
            <a:ext cx="3858761" cy="21967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cxnSp>
        <p:nvCxnSpPr>
          <p:cNvPr id="5" name="Ravni poveznik sa strelicom 4">
            <a:extLst>
              <a:ext uri="{FF2B5EF4-FFF2-40B4-BE49-F238E27FC236}">
                <a16:creationId xmlns:a16="http://schemas.microsoft.com/office/drawing/2014/main" id="{146DD3C9-867D-421B-953D-4F7DC64F3119}"/>
              </a:ext>
            </a:extLst>
          </p:cNvPr>
          <p:cNvCxnSpPr>
            <a:cxnSpLocks/>
          </p:cNvCxnSpPr>
          <p:nvPr/>
        </p:nvCxnSpPr>
        <p:spPr>
          <a:xfrm flipV="1">
            <a:off x="3330382" y="3807520"/>
            <a:ext cx="335011" cy="10438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Naslov 1">
            <a:extLst>
              <a:ext uri="{FF2B5EF4-FFF2-40B4-BE49-F238E27FC236}">
                <a16:creationId xmlns:a16="http://schemas.microsoft.com/office/drawing/2014/main" id="{C9DE4A34-9F23-435D-87F0-BB5F8BA7D657}"/>
              </a:ext>
            </a:extLst>
          </p:cNvPr>
          <p:cNvSpPr txBox="1">
            <a:spLocks/>
          </p:cNvSpPr>
          <p:nvPr/>
        </p:nvSpPr>
        <p:spPr bwMode="gray">
          <a:xfrm>
            <a:off x="3316127" y="3133470"/>
            <a:ext cx="1898621" cy="53970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BOČNA PRUGA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522583C8-F6CD-4D51-8980-FE6082370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7063" y="3495840"/>
            <a:ext cx="3578860" cy="21980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cxnSp>
        <p:nvCxnSpPr>
          <p:cNvPr id="9" name="Ravni poveznik sa strelicom 8">
            <a:extLst>
              <a:ext uri="{FF2B5EF4-FFF2-40B4-BE49-F238E27FC236}">
                <a16:creationId xmlns:a16="http://schemas.microsoft.com/office/drawing/2014/main" id="{4F005FC8-278B-45A8-A331-1614B22B5DF5}"/>
              </a:ext>
            </a:extLst>
          </p:cNvPr>
          <p:cNvCxnSpPr>
            <a:cxnSpLocks/>
          </p:cNvCxnSpPr>
          <p:nvPr/>
        </p:nvCxnSpPr>
        <p:spPr>
          <a:xfrm flipH="1" flipV="1">
            <a:off x="5289931" y="3586480"/>
            <a:ext cx="1951552" cy="10421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Slika 13">
            <a:extLst>
              <a:ext uri="{FF2B5EF4-FFF2-40B4-BE49-F238E27FC236}">
                <a16:creationId xmlns:a16="http://schemas.microsoft.com/office/drawing/2014/main" id="{3318A848-242B-495B-831D-44C5F1414C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6340" y="687388"/>
            <a:ext cx="3578860" cy="23978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A359BE83-2A75-439D-B0A5-05B050B98C10}"/>
              </a:ext>
            </a:extLst>
          </p:cNvPr>
          <p:cNvSpPr txBox="1"/>
          <p:nvPr/>
        </p:nvSpPr>
        <p:spPr>
          <a:xfrm>
            <a:off x="629115" y="604560"/>
            <a:ext cx="5965922" cy="4001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</a:rPr>
              <a:t>Koja osjetila su specifična za skupinu RIBA?</a:t>
            </a:r>
          </a:p>
        </p:txBody>
      </p:sp>
    </p:spTree>
    <p:extLst>
      <p:ext uri="{BB962C8B-B14F-4D97-AF65-F5344CB8AC3E}">
        <p14:creationId xmlns:p14="http://schemas.microsoft.com/office/powerpoint/2010/main" val="306522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1">
            <a:extLst>
              <a:ext uri="{FF2B5EF4-FFF2-40B4-BE49-F238E27FC236}">
                <a16:creationId xmlns:a16="http://schemas.microsoft.com/office/drawing/2014/main" id="{1A8760A7-E0C3-4EE3-B583-C95A029D54F4}"/>
              </a:ext>
            </a:extLst>
          </p:cNvPr>
          <p:cNvSpPr txBox="1">
            <a:spLocks/>
          </p:cNvSpPr>
          <p:nvPr/>
        </p:nvSpPr>
        <p:spPr bwMode="gray">
          <a:xfrm>
            <a:off x="261101" y="363984"/>
            <a:ext cx="6370519" cy="1180731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GMAZOVI </a:t>
            </a:r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palucaju rašljastim jezikom pri čemu 		skupljaju </a:t>
            </a:r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mirisne čestice</a:t>
            </a:r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za pronalaženje plijena, spolnog partnera i bijeg od grabežljivaca.		      </a:t>
            </a:r>
            <a:endParaRPr lang="hr-HR" sz="2000" b="1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64B9385B-5201-478B-ABBA-03651DB2B5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90" t="3626" r="12209" b="8894"/>
          <a:stretch/>
        </p:blipFill>
        <p:spPr>
          <a:xfrm>
            <a:off x="4522179" y="2493424"/>
            <a:ext cx="3302000" cy="2984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DCBA739C-3E6C-4198-B6AF-8712AB732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15" y="2493424"/>
            <a:ext cx="3884975" cy="25835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634D0C53-CB28-4745-91F9-1807ED58A3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324" t="50000"/>
          <a:stretch/>
        </p:blipFill>
        <p:spPr>
          <a:xfrm>
            <a:off x="8649998" y="1200427"/>
            <a:ext cx="1232799" cy="165419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14" name="TekstniOkvir 13">
            <a:extLst>
              <a:ext uri="{FF2B5EF4-FFF2-40B4-BE49-F238E27FC236}">
                <a16:creationId xmlns:a16="http://schemas.microsoft.com/office/drawing/2014/main" id="{783FF378-3289-4DED-A425-DB434EE76C15}"/>
              </a:ext>
            </a:extLst>
          </p:cNvPr>
          <p:cNvSpPr txBox="1"/>
          <p:nvPr/>
        </p:nvSpPr>
        <p:spPr>
          <a:xfrm>
            <a:off x="4344379" y="5818712"/>
            <a:ext cx="5965922" cy="4001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</a:rPr>
              <a:t>Koja su osjetila specifična za skupinu GMAZOVA?</a:t>
            </a:r>
          </a:p>
        </p:txBody>
      </p:sp>
    </p:spTree>
    <p:extLst>
      <p:ext uri="{BB962C8B-B14F-4D97-AF65-F5344CB8AC3E}">
        <p14:creationId xmlns:p14="http://schemas.microsoft.com/office/powerpoint/2010/main" val="263923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780753E2-B877-4DAA-ACF9-2E6795070E5E}"/>
              </a:ext>
            </a:extLst>
          </p:cNvPr>
          <p:cNvSpPr txBox="1">
            <a:spLocks/>
          </p:cNvSpPr>
          <p:nvPr/>
        </p:nvSpPr>
        <p:spPr bwMode="gray">
          <a:xfrm>
            <a:off x="437430" y="225592"/>
            <a:ext cx="4561553" cy="1115274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Različit je položaj očiju na glavi svake pojedine skupine zbog čega se i razlikuje </a:t>
            </a:r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vidno polje </a:t>
            </a:r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svake od životinja.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66D22B63-7B45-45F9-848A-FF9835B4A189}"/>
              </a:ext>
            </a:extLst>
          </p:cNvPr>
          <p:cNvSpPr txBox="1">
            <a:spLocks/>
          </p:cNvSpPr>
          <p:nvPr/>
        </p:nvSpPr>
        <p:spPr bwMode="gray">
          <a:xfrm>
            <a:off x="8143808" y="2771843"/>
            <a:ext cx="3908510" cy="53970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Ptice grabljivice imaju izvrstan vid.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B755A01E-9954-4C66-AAE2-BA24BEA7E0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81" t="30316" r="33215" b="16151"/>
          <a:stretch/>
        </p:blipFill>
        <p:spPr>
          <a:xfrm>
            <a:off x="437430" y="1571644"/>
            <a:ext cx="2473404" cy="18086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42083400-DE11-422A-81CD-1BBBD5CF7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1389" y="1514817"/>
            <a:ext cx="1751133" cy="26310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B400C493-C83C-455F-A836-6670EC251C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8063" y="3671552"/>
            <a:ext cx="1713044" cy="22826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id="{ED17F452-0405-4CE0-BF38-D6EEB0C9EDC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3241" r="15037"/>
          <a:stretch/>
        </p:blipFill>
        <p:spPr>
          <a:xfrm>
            <a:off x="7933006" y="667779"/>
            <a:ext cx="1605015" cy="11841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Slika 21">
            <a:extLst>
              <a:ext uri="{FF2B5EF4-FFF2-40B4-BE49-F238E27FC236}">
                <a16:creationId xmlns:a16="http://schemas.microsoft.com/office/drawing/2014/main" id="{43AA738B-A747-4B7B-817A-32846C0D96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4283" y="3967250"/>
            <a:ext cx="1858960" cy="13306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4" name="Slika 23">
            <a:extLst>
              <a:ext uri="{FF2B5EF4-FFF2-40B4-BE49-F238E27FC236}">
                <a16:creationId xmlns:a16="http://schemas.microsoft.com/office/drawing/2014/main" id="{4903F7C7-E07A-4DB4-81A7-EE6B1AA01B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08506" y="800342"/>
            <a:ext cx="1808643" cy="18086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TekstniOkvir 13">
            <a:extLst>
              <a:ext uri="{FF2B5EF4-FFF2-40B4-BE49-F238E27FC236}">
                <a16:creationId xmlns:a16="http://schemas.microsoft.com/office/drawing/2014/main" id="{7CB15D19-512A-472A-9FC5-2C8A534F881D}"/>
              </a:ext>
            </a:extLst>
          </p:cNvPr>
          <p:cNvSpPr txBox="1"/>
          <p:nvPr/>
        </p:nvSpPr>
        <p:spPr>
          <a:xfrm>
            <a:off x="5790567" y="5565700"/>
            <a:ext cx="4079978" cy="7078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</a:rPr>
              <a:t>Koje je osjetilo najrazvijenije u skupine PTICA?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A578D63F-16AE-4304-94A7-C685B6EB42CD}"/>
              </a:ext>
            </a:extLst>
          </p:cNvPr>
          <p:cNvSpPr txBox="1"/>
          <p:nvPr/>
        </p:nvSpPr>
        <p:spPr>
          <a:xfrm>
            <a:off x="688768" y="4652720"/>
            <a:ext cx="4079978" cy="10156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</a:rPr>
              <a:t>Ima li svaka skupina životinja jednak položaj očiju na glavi? Zašto? Poveži to s vidnim poljem.</a:t>
            </a:r>
          </a:p>
        </p:txBody>
      </p:sp>
      <p:pic>
        <p:nvPicPr>
          <p:cNvPr id="17" name="Slika 16">
            <a:extLst>
              <a:ext uri="{FF2B5EF4-FFF2-40B4-BE49-F238E27FC236}">
                <a16:creationId xmlns:a16="http://schemas.microsoft.com/office/drawing/2014/main" id="{15EC15C6-798A-4163-A8FE-BA1749710DE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0915" r="14931" b="9528"/>
          <a:stretch/>
        </p:blipFill>
        <p:spPr>
          <a:xfrm>
            <a:off x="3198147" y="1676651"/>
            <a:ext cx="2225041" cy="1808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1864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780753E2-B877-4DAA-ACF9-2E6795070E5E}"/>
              </a:ext>
            </a:extLst>
          </p:cNvPr>
          <p:cNvSpPr txBox="1">
            <a:spLocks/>
          </p:cNvSpPr>
          <p:nvPr/>
        </p:nvSpPr>
        <p:spPr bwMode="gray">
          <a:xfrm>
            <a:off x="5707550" y="4846319"/>
            <a:ext cx="6080419" cy="162850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EHOLOKACIJA</a:t>
            </a:r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- način kojim neke životinje komuniciraju, snalaze se u prostoru ili love (npr. šišmiši i kitovi).</a:t>
            </a:r>
          </a:p>
          <a:p>
            <a:pPr algn="ctr"/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Temelji se na zvukovima koje životinja proizvodi te prima i analizira njihov odjek iz okoliša.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D2AC6E63-88EA-4FFC-B844-0A5F5B8A3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227" y="1158436"/>
            <a:ext cx="4374173" cy="31494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CF5B1838-2E83-4688-9309-07E4D20134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4952"/>
          <a:stretch/>
        </p:blipFill>
        <p:spPr>
          <a:xfrm>
            <a:off x="556431" y="306468"/>
            <a:ext cx="3243409" cy="324953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87208F1C-204F-4FF2-8581-47A3871EA1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114" t="4076" r="17114" b="12824"/>
          <a:stretch/>
        </p:blipFill>
        <p:spPr>
          <a:xfrm>
            <a:off x="4532227" y="2134325"/>
            <a:ext cx="1934613" cy="162850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92D1F95F-D545-4562-9F0A-664B808EC402}"/>
              </a:ext>
            </a:extLst>
          </p:cNvPr>
          <p:cNvSpPr txBox="1"/>
          <p:nvPr/>
        </p:nvSpPr>
        <p:spPr>
          <a:xfrm>
            <a:off x="964567" y="4564983"/>
            <a:ext cx="4079978" cy="7078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</a:rPr>
              <a:t>Što je EHOLOKACIJA? Koje životinje komuniciraju na takav način?</a:t>
            </a:r>
          </a:p>
        </p:txBody>
      </p:sp>
    </p:spTree>
    <p:extLst>
      <p:ext uri="{BB962C8B-B14F-4D97-AF65-F5344CB8AC3E}">
        <p14:creationId xmlns:p14="http://schemas.microsoft.com/office/powerpoint/2010/main" val="402896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>
            <a:extLst>
              <a:ext uri="{FF2B5EF4-FFF2-40B4-BE49-F238E27FC236}">
                <a16:creationId xmlns:a16="http://schemas.microsoft.com/office/drawing/2014/main" id="{66D22B63-7B45-45F9-848A-FF9835B4A189}"/>
              </a:ext>
            </a:extLst>
          </p:cNvPr>
          <p:cNvSpPr txBox="1">
            <a:spLocks/>
          </p:cNvSpPr>
          <p:nvPr/>
        </p:nvSpPr>
        <p:spPr bwMode="gray">
          <a:xfrm>
            <a:off x="2784159" y="5275720"/>
            <a:ext cx="3908510" cy="82657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Čovjek sličan način koristi u radarskim sustavima.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B05A7663-E5D0-4A43-A5BC-F40C53F0A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184" y="467360"/>
            <a:ext cx="3290811" cy="4389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0C70EC47-8896-47F4-856B-DB90BD429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1046" y="467360"/>
            <a:ext cx="2926080" cy="4389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CA42BBAC-CF79-4C25-AE45-9BB8E82F99DC}"/>
              </a:ext>
            </a:extLst>
          </p:cNvPr>
          <p:cNvSpPr txBox="1"/>
          <p:nvPr/>
        </p:nvSpPr>
        <p:spPr>
          <a:xfrm>
            <a:off x="8841371" y="2338754"/>
            <a:ext cx="1361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i="1" dirty="0"/>
              <a:t>brodski radar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CEEBB826-BBAB-4A0A-8F58-DF51686436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000" y="1582280"/>
            <a:ext cx="2364829" cy="21592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82483AFE-1C2C-4B2C-BDB9-01A3091C72F2}"/>
              </a:ext>
            </a:extLst>
          </p:cNvPr>
          <p:cNvSpPr txBox="1"/>
          <p:nvPr/>
        </p:nvSpPr>
        <p:spPr>
          <a:xfrm>
            <a:off x="7482102" y="5484787"/>
            <a:ext cx="4079978" cy="7078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</a:rPr>
              <a:t>Gdje čovjek koristi sličan način komunikacije?</a:t>
            </a:r>
          </a:p>
        </p:txBody>
      </p:sp>
    </p:spTree>
    <p:extLst>
      <p:ext uri="{BB962C8B-B14F-4D97-AF65-F5344CB8AC3E}">
        <p14:creationId xmlns:p14="http://schemas.microsoft.com/office/powerpoint/2010/main" val="111249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>
            <a:extLst>
              <a:ext uri="{FF2B5EF4-FFF2-40B4-BE49-F238E27FC236}">
                <a16:creationId xmlns:a16="http://schemas.microsoft.com/office/drawing/2014/main" id="{66D22B63-7B45-45F9-848A-FF9835B4A189}"/>
              </a:ext>
            </a:extLst>
          </p:cNvPr>
          <p:cNvSpPr txBox="1">
            <a:spLocks/>
          </p:cNvSpPr>
          <p:nvPr/>
        </p:nvSpPr>
        <p:spPr bwMode="gray">
          <a:xfrm>
            <a:off x="3302000" y="5289867"/>
            <a:ext cx="3908510" cy="1098333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Kralježnjaci imaju razvijeno osjetilo sluha iako većina nema vanjsku ušku.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62271D80-E1C6-4077-9765-5FE97DB58EB0}"/>
              </a:ext>
            </a:extLst>
          </p:cNvPr>
          <p:cNvSpPr txBox="1"/>
          <p:nvPr/>
        </p:nvSpPr>
        <p:spPr>
          <a:xfrm>
            <a:off x="1072592" y="4396627"/>
            <a:ext cx="3358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/>
              <a:t>Opna srednjeg uha u zelene žabe.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0A61FA65-7635-4F47-8257-76442109DD80}"/>
              </a:ext>
            </a:extLst>
          </p:cNvPr>
          <p:cNvSpPr txBox="1"/>
          <p:nvPr/>
        </p:nvSpPr>
        <p:spPr>
          <a:xfrm>
            <a:off x="8746618" y="3817115"/>
            <a:ext cx="3358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i="1" dirty="0"/>
              <a:t>Brkovi mačke </a:t>
            </a:r>
            <a:r>
              <a:rPr lang="hr-HR" i="1" dirty="0"/>
              <a:t>- osjetilo dodira + osjetilo za strujanje zraka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F0BF1CE6-FC9F-4975-AE3F-540E68A5BD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81" t="30316" r="33215" b="16151"/>
          <a:stretch/>
        </p:blipFill>
        <p:spPr>
          <a:xfrm>
            <a:off x="1190255" y="2092960"/>
            <a:ext cx="2799807" cy="20473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13" name="Ravni poveznik sa strelicom 12">
            <a:extLst>
              <a:ext uri="{FF2B5EF4-FFF2-40B4-BE49-F238E27FC236}">
                <a16:creationId xmlns:a16="http://schemas.microsoft.com/office/drawing/2014/main" id="{AEBD6608-2E5C-4885-A681-6B60BD2BBE22}"/>
              </a:ext>
            </a:extLst>
          </p:cNvPr>
          <p:cNvCxnSpPr>
            <a:cxnSpLocks/>
          </p:cNvCxnSpPr>
          <p:nvPr/>
        </p:nvCxnSpPr>
        <p:spPr>
          <a:xfrm>
            <a:off x="3302000" y="2956560"/>
            <a:ext cx="172720" cy="1371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Slika 14">
            <a:extLst>
              <a:ext uri="{FF2B5EF4-FFF2-40B4-BE49-F238E27FC236}">
                <a16:creationId xmlns:a16="http://schemas.microsoft.com/office/drawing/2014/main" id="{61363C66-B3BB-4498-A59F-B831D305BD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765" b="5325"/>
          <a:stretch/>
        </p:blipFill>
        <p:spPr>
          <a:xfrm>
            <a:off x="9132701" y="1219200"/>
            <a:ext cx="2586552" cy="24536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21B6D26D-A249-4803-80E9-F03FA90CA3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622" y="2615949"/>
            <a:ext cx="2440678" cy="16261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A61A29E0-B00B-47E5-AB2F-96A7FC94A3D5}"/>
              </a:ext>
            </a:extLst>
          </p:cNvPr>
          <p:cNvSpPr txBox="1"/>
          <p:nvPr/>
        </p:nvSpPr>
        <p:spPr>
          <a:xfrm>
            <a:off x="4521393" y="1257275"/>
            <a:ext cx="4079978" cy="7078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</a:rPr>
              <a:t>Koji organi mačkama pomažu za snalaženje u prostoru?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6280AD60-6E62-4FEE-8632-D0DFF2CAFE15}"/>
              </a:ext>
            </a:extLst>
          </p:cNvPr>
          <p:cNvSpPr txBox="1"/>
          <p:nvPr/>
        </p:nvSpPr>
        <p:spPr>
          <a:xfrm>
            <a:off x="7778714" y="5680314"/>
            <a:ext cx="4079978" cy="7078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</a:rPr>
              <a:t>Je li vanjska uška nužna za primanje zvukova u kralježnjaka?</a:t>
            </a:r>
          </a:p>
        </p:txBody>
      </p:sp>
    </p:spTree>
    <p:extLst>
      <p:ext uri="{BB962C8B-B14F-4D97-AF65-F5344CB8AC3E}">
        <p14:creationId xmlns:p14="http://schemas.microsoft.com/office/powerpoint/2010/main" val="262412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4" grpId="0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>
            <a:extLst>
              <a:ext uri="{FF2B5EF4-FFF2-40B4-BE49-F238E27FC236}">
                <a16:creationId xmlns:a16="http://schemas.microsoft.com/office/drawing/2014/main" id="{66D22B63-7B45-45F9-848A-FF9835B4A189}"/>
              </a:ext>
            </a:extLst>
          </p:cNvPr>
          <p:cNvSpPr txBox="1">
            <a:spLocks/>
          </p:cNvSpPr>
          <p:nvPr/>
        </p:nvSpPr>
        <p:spPr bwMode="gray">
          <a:xfrm>
            <a:off x="2880221" y="4765544"/>
            <a:ext cx="5322746" cy="144679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Vid zmija - slabo razvijen pa neke mogu „vidjeti” toplinu</a:t>
            </a:r>
          </a:p>
          <a:p>
            <a:pPr algn="ctr"/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- između nosnica i oka nalazi se organ tzv. </a:t>
            </a:r>
            <a:r>
              <a:rPr lang="hr-HR" sz="2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termokamera</a:t>
            </a:r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registriraju objekte oko sebe prema temperaturi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62271D80-E1C6-4077-9765-5FE97DB58EB0}"/>
              </a:ext>
            </a:extLst>
          </p:cNvPr>
          <p:cNvSpPr txBox="1"/>
          <p:nvPr/>
        </p:nvSpPr>
        <p:spPr>
          <a:xfrm>
            <a:off x="9085712" y="5886446"/>
            <a:ext cx="2258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/>
              <a:t>Zmije - </a:t>
            </a:r>
            <a:r>
              <a:rPr lang="hr-HR" i="1" dirty="0" err="1"/>
              <a:t>termokamera</a:t>
            </a:r>
            <a:endParaRPr lang="hr-HR" i="1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FB01F311-D8C2-4B76-806B-71F8800C0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109697" y="981620"/>
            <a:ext cx="3275794" cy="166939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E5ECF31B-8260-4305-B07D-20778572BA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4881" r="24608"/>
          <a:stretch/>
        </p:blipFill>
        <p:spPr>
          <a:xfrm>
            <a:off x="878057" y="830324"/>
            <a:ext cx="2206708" cy="237451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14B54CB8-8B2E-4218-B828-36F29EB5A10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6638" t="5502" r="32346"/>
          <a:stretch/>
        </p:blipFill>
        <p:spPr>
          <a:xfrm>
            <a:off x="1064488" y="4213630"/>
            <a:ext cx="932988" cy="129614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21" name="Slika 20">
            <a:extLst>
              <a:ext uri="{FF2B5EF4-FFF2-40B4-BE49-F238E27FC236}">
                <a16:creationId xmlns:a16="http://schemas.microsoft.com/office/drawing/2014/main" id="{322FDB02-2B58-4A9C-B8CB-3C0AF9569B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410423" y="830324"/>
            <a:ext cx="2457620" cy="146011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25AF2FEF-FDC8-49CC-ADAB-91820315392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4408" y="3540616"/>
            <a:ext cx="3088557" cy="20538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Elipsa 2">
            <a:extLst>
              <a:ext uri="{FF2B5EF4-FFF2-40B4-BE49-F238E27FC236}">
                <a16:creationId xmlns:a16="http://schemas.microsoft.com/office/drawing/2014/main" id="{81AC2308-3CC7-4DB8-AAF8-6B7F9DE1AD08}"/>
              </a:ext>
            </a:extLst>
          </p:cNvPr>
          <p:cNvSpPr/>
          <p:nvPr/>
        </p:nvSpPr>
        <p:spPr>
          <a:xfrm rot="19751262">
            <a:off x="8961120" y="4602480"/>
            <a:ext cx="853440" cy="3962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F4408967-34F0-4DAF-93ED-02930F5F7DF6}"/>
              </a:ext>
            </a:extLst>
          </p:cNvPr>
          <p:cNvSpPr txBox="1"/>
          <p:nvPr/>
        </p:nvSpPr>
        <p:spPr>
          <a:xfrm>
            <a:off x="3877525" y="3540616"/>
            <a:ext cx="4079978" cy="7078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</a:rPr>
              <a:t>Što je TERMOKAMERA i koji organizmi je imaju?</a:t>
            </a:r>
          </a:p>
        </p:txBody>
      </p:sp>
    </p:spTree>
    <p:extLst>
      <p:ext uri="{BB962C8B-B14F-4D97-AF65-F5344CB8AC3E}">
        <p14:creationId xmlns:p14="http://schemas.microsoft.com/office/powerpoint/2010/main" val="63999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>
            <a:extLst>
              <a:ext uri="{FF2B5EF4-FFF2-40B4-BE49-F238E27FC236}">
                <a16:creationId xmlns:a16="http://schemas.microsoft.com/office/drawing/2014/main" id="{66D22B63-7B45-45F9-848A-FF9835B4A189}"/>
              </a:ext>
            </a:extLst>
          </p:cNvPr>
          <p:cNvSpPr txBox="1">
            <a:spLocks/>
          </p:cNvSpPr>
          <p:nvPr/>
        </p:nvSpPr>
        <p:spPr bwMode="gray">
          <a:xfrm>
            <a:off x="3856509" y="5183386"/>
            <a:ext cx="4709292" cy="111256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Neka se živa bića mogu orijentirati i pomoću Zemljina magnetskog polja - MAGNETIZAM:</a:t>
            </a:r>
          </a:p>
          <a:p>
            <a:pPr algn="ctr"/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jegulje, morski psi, neke ptice, pčele, bakterije ..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62271D80-E1C6-4077-9765-5FE97DB58EB0}"/>
              </a:ext>
            </a:extLst>
          </p:cNvPr>
          <p:cNvSpPr txBox="1"/>
          <p:nvPr/>
        </p:nvSpPr>
        <p:spPr>
          <a:xfrm>
            <a:off x="1192042" y="4814054"/>
            <a:ext cx="1752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/>
              <a:t>Ptice - migracija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7AE56C77-A408-4FD4-A79E-D4AC6CBAA7B3}"/>
              </a:ext>
            </a:extLst>
          </p:cNvPr>
          <p:cNvSpPr txBox="1"/>
          <p:nvPr/>
        </p:nvSpPr>
        <p:spPr>
          <a:xfrm>
            <a:off x="8768978" y="4998720"/>
            <a:ext cx="2825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/>
              <a:t>Pčele - pronalaženje košnice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753F3D90-2A16-4317-8CAB-760DD23F8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1828397"/>
            <a:ext cx="3628528" cy="2721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55ADB76E-18E3-4BA7-946B-23F9CE1D7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301" y="520269"/>
            <a:ext cx="4142080" cy="3106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8BF42344-6C70-41A3-8DB5-67D9AB83D4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2155" y="1176774"/>
            <a:ext cx="2418807" cy="3637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6DC2CFCF-5E7E-48D9-B39B-4DA2742C2871}"/>
              </a:ext>
            </a:extLst>
          </p:cNvPr>
          <p:cNvSpPr txBox="1"/>
          <p:nvPr/>
        </p:nvSpPr>
        <p:spPr>
          <a:xfrm>
            <a:off x="4229496" y="4060367"/>
            <a:ext cx="4079978" cy="7078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</a:rPr>
              <a:t>Koja se živa bića mogu orijentirati pomoću MAGNETIZMA? Pojasni.</a:t>
            </a:r>
          </a:p>
        </p:txBody>
      </p:sp>
    </p:spTree>
    <p:extLst>
      <p:ext uri="{BB962C8B-B14F-4D97-AF65-F5344CB8AC3E}">
        <p14:creationId xmlns:p14="http://schemas.microsoft.com/office/powerpoint/2010/main" val="156654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6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F96E28-0648-481E-9929-478B66FA1317}"/>
              </a:ext>
            </a:extLst>
          </p:cNvPr>
          <p:cNvSpPr txBox="1">
            <a:spLocks/>
          </p:cNvSpPr>
          <p:nvPr/>
        </p:nvSpPr>
        <p:spPr bwMode="gray">
          <a:xfrm>
            <a:off x="285564" y="1414768"/>
            <a:ext cx="9321555" cy="125175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 typeface="Wingdings" panose="05000000000000000000" pitchFamily="2" charset="2"/>
              <a:buChar char="v"/>
            </a:pPr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Podražljivi su i najjednostavniji jednostanični organizmi - iako NEMAJU živčani sustav.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hr-HR" sz="2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Podražljivost</a:t>
            </a:r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im se očituje u kretanju prema određenim podražajima ili od njih.	</a:t>
            </a:r>
          </a:p>
          <a:p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Npr.  </a:t>
            </a:r>
            <a:r>
              <a:rPr lang="hr-HR" sz="2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euglena</a:t>
            </a:r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se kreće prema svjetlosti zbog fotosinteze, a ameba prema hrani.</a:t>
            </a:r>
            <a:endParaRPr lang="hr-HR" sz="1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DA111058-1E9A-464B-8AAC-3EC403873CD5}"/>
              </a:ext>
            </a:extLst>
          </p:cNvPr>
          <p:cNvSpPr txBox="1"/>
          <p:nvPr/>
        </p:nvSpPr>
        <p:spPr>
          <a:xfrm>
            <a:off x="1785891" y="5223539"/>
            <a:ext cx="3391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i="1" dirty="0"/>
              <a:t>kretanje </a:t>
            </a:r>
            <a:r>
              <a:rPr lang="hr-HR" i="1" dirty="0" err="1"/>
              <a:t>euglene</a:t>
            </a:r>
            <a:r>
              <a:rPr lang="hr-HR" i="1" dirty="0"/>
              <a:t> „očnom pjegom” prema svjetlosti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89AA7BD1-EE46-4133-803C-66D9C0D64CDE}"/>
              </a:ext>
            </a:extLst>
          </p:cNvPr>
          <p:cNvSpPr txBox="1"/>
          <p:nvPr/>
        </p:nvSpPr>
        <p:spPr>
          <a:xfrm>
            <a:off x="6771443" y="5223539"/>
            <a:ext cx="3558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i="1" dirty="0"/>
              <a:t>kretanje amebe „lažnim nožicama” prema hrani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3B45659C-3003-49D1-88B8-9D9739293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61"/>
          <a:stretch/>
        </p:blipFill>
        <p:spPr>
          <a:xfrm rot="5400000">
            <a:off x="7418900" y="2823013"/>
            <a:ext cx="1830312" cy="2546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5BE3BC7C-0775-487C-A466-9A541BDC6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970" y="3180919"/>
            <a:ext cx="2595111" cy="17319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CD008D72-C69B-450E-A1E7-D61D92282A1B}"/>
              </a:ext>
            </a:extLst>
          </p:cNvPr>
          <p:cNvSpPr txBox="1"/>
          <p:nvPr/>
        </p:nvSpPr>
        <p:spPr>
          <a:xfrm>
            <a:off x="384078" y="337692"/>
            <a:ext cx="6274174" cy="7078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</a:rPr>
              <a:t>Imaju li JEDNOSTANIČNI ORGANIZMI živčani sustav? </a:t>
            </a:r>
          </a:p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</a:rPr>
              <a:t>Jesu li onda podražljivi? Na koji način se to očituje?</a:t>
            </a:r>
          </a:p>
        </p:txBody>
      </p:sp>
    </p:spTree>
    <p:extLst>
      <p:ext uri="{BB962C8B-B14F-4D97-AF65-F5344CB8AC3E}">
        <p14:creationId xmlns:p14="http://schemas.microsoft.com/office/powerpoint/2010/main" val="427341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1">
            <a:extLst>
              <a:ext uri="{FF2B5EF4-FFF2-40B4-BE49-F238E27FC236}">
                <a16:creationId xmlns:a16="http://schemas.microsoft.com/office/drawing/2014/main" id="{CF2D2BBD-9286-4AFF-B66B-8A41149D3904}"/>
              </a:ext>
            </a:extLst>
          </p:cNvPr>
          <p:cNvSpPr txBox="1">
            <a:spLocks/>
          </p:cNvSpPr>
          <p:nvPr/>
        </p:nvSpPr>
        <p:spPr bwMode="gray">
          <a:xfrm>
            <a:off x="413285" y="514163"/>
            <a:ext cx="6592254" cy="183767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BILJKE</a:t>
            </a:r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iako </a:t>
            </a:r>
            <a:r>
              <a:rPr lang="hr-HR" sz="2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nemaju</a:t>
            </a:r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živčane stanice, reagiraju na vanjske podražaje: dodir, svjetlo, gravitaciju.</a:t>
            </a:r>
          </a:p>
          <a:p>
            <a:pPr algn="ctr"/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Spore reakcije biljaka: okretanje listova, rast korijena i izdanka …</a:t>
            </a:r>
          </a:p>
          <a:p>
            <a:pPr algn="ctr"/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Brze reakcije biljaka: sklapanje listova stidljive mimoze, zatvaranje Venerine muholovke 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0DB6F2C5-6B60-4C01-B06D-A392771F1EB3}"/>
              </a:ext>
            </a:extLst>
          </p:cNvPr>
          <p:cNvSpPr txBox="1"/>
          <p:nvPr/>
        </p:nvSpPr>
        <p:spPr>
          <a:xfrm>
            <a:off x="1009835" y="5257484"/>
            <a:ext cx="3284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/>
              <a:t>sklapanje listova stidljive mimoze</a:t>
            </a:r>
          </a:p>
        </p:txBody>
      </p:sp>
      <p:sp>
        <p:nvSpPr>
          <p:cNvPr id="9" name="Naslov 1">
            <a:extLst>
              <a:ext uri="{FF2B5EF4-FFF2-40B4-BE49-F238E27FC236}">
                <a16:creationId xmlns:a16="http://schemas.microsoft.com/office/drawing/2014/main" id="{1ECACAC4-3B01-4040-93DB-8772689A5E7A}"/>
              </a:ext>
            </a:extLst>
          </p:cNvPr>
          <p:cNvSpPr txBox="1">
            <a:spLocks/>
          </p:cNvSpPr>
          <p:nvPr/>
        </p:nvSpPr>
        <p:spPr bwMode="gray">
          <a:xfrm>
            <a:off x="4412358" y="5626816"/>
            <a:ext cx="6769807" cy="91904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Biljke, kao i životinje, reagiraj promjenom električnog potencijala na stanicama koji se širi cijelim tijelom biljke.</a:t>
            </a:r>
            <a:endParaRPr lang="hr-HR" sz="1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7880E523-DA9F-4F2F-B84A-B666A277C1BE}"/>
              </a:ext>
            </a:extLst>
          </p:cNvPr>
          <p:cNvSpPr txBox="1"/>
          <p:nvPr/>
        </p:nvSpPr>
        <p:spPr>
          <a:xfrm>
            <a:off x="6255060" y="5257484"/>
            <a:ext cx="3284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/>
              <a:t>zatvaranje Venerine muholovke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0C77B8CE-78D7-4E84-8B56-EE4BA7CC67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357" r="-971"/>
          <a:stretch/>
        </p:blipFill>
        <p:spPr>
          <a:xfrm>
            <a:off x="5610689" y="3234728"/>
            <a:ext cx="1887392" cy="18206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942A8EB1-18FF-45D4-A895-CF8B7EB9AA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8737" y="2907306"/>
            <a:ext cx="2545749" cy="21129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7FD473FE-9B78-4744-BE8A-B5C9CE6A2E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071" y="3125455"/>
            <a:ext cx="1477547" cy="20785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Slika 20">
            <a:extLst>
              <a:ext uri="{FF2B5EF4-FFF2-40B4-BE49-F238E27FC236}">
                <a16:creationId xmlns:a16="http://schemas.microsoft.com/office/drawing/2014/main" id="{F5ECFC81-9C61-4F9B-88CC-328AC7F26A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1908" y="3190379"/>
            <a:ext cx="2545749" cy="1909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TekstniOkvir 15">
            <a:extLst>
              <a:ext uri="{FF2B5EF4-FFF2-40B4-BE49-F238E27FC236}">
                <a16:creationId xmlns:a16="http://schemas.microsoft.com/office/drawing/2014/main" id="{8400FC38-B365-4AE8-A6EF-C05BF4BE35A6}"/>
              </a:ext>
            </a:extLst>
          </p:cNvPr>
          <p:cNvSpPr txBox="1"/>
          <p:nvPr/>
        </p:nvSpPr>
        <p:spPr>
          <a:xfrm>
            <a:off x="7698737" y="1330065"/>
            <a:ext cx="4079978" cy="7078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</a:rPr>
              <a:t>Reagiraju li i BILJKE na vanjske podražaje? Na koji način?</a:t>
            </a:r>
          </a:p>
        </p:txBody>
      </p:sp>
    </p:spTree>
    <p:extLst>
      <p:ext uri="{BB962C8B-B14F-4D97-AF65-F5344CB8AC3E}">
        <p14:creationId xmlns:p14="http://schemas.microsoft.com/office/powerpoint/2010/main" val="71098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9" grpId="0" animBg="1"/>
      <p:bldP spid="11" grpId="0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D5A12E2D-3128-4CE6-AA44-15171D2218F1}"/>
              </a:ext>
            </a:extLst>
          </p:cNvPr>
          <p:cNvSpPr txBox="1">
            <a:spLocks/>
          </p:cNvSpPr>
          <p:nvPr/>
        </p:nvSpPr>
        <p:spPr bwMode="gray">
          <a:xfrm>
            <a:off x="2071016" y="5351978"/>
            <a:ext cx="6769807" cy="91904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Hife</a:t>
            </a:r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gljiva rastu prema hranjivim tvarima, a jednostanične planktonske alge kreću se prema svjetlosti.</a:t>
            </a:r>
            <a:endParaRPr lang="hr-HR" sz="1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9C23EAC2-A37F-4AE4-B679-04679B19BF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03" t="24515" r="7037" b="5783"/>
          <a:stretch/>
        </p:blipFill>
        <p:spPr>
          <a:xfrm>
            <a:off x="1924481" y="2029395"/>
            <a:ext cx="3036164" cy="253901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01CDF574-6894-4085-A110-6ED0EFC8F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9939" y="2058271"/>
            <a:ext cx="3340964" cy="250572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5799D533-0D01-43C1-ADBE-6C425A64F67C}"/>
              </a:ext>
            </a:extLst>
          </p:cNvPr>
          <p:cNvSpPr txBox="1"/>
          <p:nvPr/>
        </p:nvSpPr>
        <p:spPr>
          <a:xfrm>
            <a:off x="3415930" y="415665"/>
            <a:ext cx="4079978" cy="7078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</a:rPr>
              <a:t>Na koji način reagiraju gljive i planktonske alge?</a:t>
            </a:r>
          </a:p>
        </p:txBody>
      </p:sp>
    </p:spTree>
    <p:extLst>
      <p:ext uri="{BB962C8B-B14F-4D97-AF65-F5344CB8AC3E}">
        <p14:creationId xmlns:p14="http://schemas.microsoft.com/office/powerpoint/2010/main" val="18075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>
            <a:extLst>
              <a:ext uri="{FF2B5EF4-FFF2-40B4-BE49-F238E27FC236}">
                <a16:creationId xmlns:a16="http://schemas.microsoft.com/office/drawing/2014/main" id="{5C372645-8DEF-4C1B-8899-B9D0B6102F0B}"/>
              </a:ext>
            </a:extLst>
          </p:cNvPr>
          <p:cNvSpPr txBox="1">
            <a:spLocks/>
          </p:cNvSpPr>
          <p:nvPr/>
        </p:nvSpPr>
        <p:spPr bwMode="gray">
          <a:xfrm>
            <a:off x="228892" y="1218800"/>
            <a:ext cx="8416329" cy="2147223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SPUŽVE</a:t>
            </a:r>
            <a:r>
              <a:rPr lang="hr-HR" sz="2000" b="1" spc="50" dirty="0">
                <a:ln w="0"/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- sjedilački organizmi, NE postoji razvijen živčani sustav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ŽARNJACI</a:t>
            </a:r>
            <a:r>
              <a:rPr lang="hr-HR" sz="2200" b="1" spc="50" dirty="0">
                <a:ln w="0"/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hr-HR" sz="2000" b="1" spc="50" dirty="0">
                <a:ln w="0"/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- mreža živčanih stanica i vlakana povezanih dugim izdancima</a:t>
            </a:r>
          </a:p>
          <a:p>
            <a:r>
              <a:rPr lang="hr-HR" sz="2000" b="1" spc="50" dirty="0">
                <a:ln w="0"/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			 - reakcija cijelim tijelom</a:t>
            </a:r>
          </a:p>
          <a:p>
            <a:r>
              <a:rPr lang="hr-HR" sz="2000" b="1" spc="50" dirty="0">
                <a:ln w="0"/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			 - prvi se puta javlja živčani sustav</a:t>
            </a:r>
          </a:p>
          <a:p>
            <a:r>
              <a:rPr lang="hr-HR" sz="2000" b="1" spc="50" dirty="0">
                <a:ln w="0"/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			 - veliki broj osjetilnih stanica na lovkama koje hvataju plijen</a:t>
            </a:r>
          </a:p>
          <a:p>
            <a:r>
              <a:rPr lang="hr-HR" sz="2000" b="1" spc="50" dirty="0">
                <a:ln w="0"/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			 - nedostaje im mozak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74489445-6CF7-46A9-A6DF-2051938A0EE0}"/>
              </a:ext>
            </a:extLst>
          </p:cNvPr>
          <p:cNvSpPr txBox="1"/>
          <p:nvPr/>
        </p:nvSpPr>
        <p:spPr>
          <a:xfrm>
            <a:off x="1524029" y="5816301"/>
            <a:ext cx="161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i="1" dirty="0"/>
              <a:t>spužve</a:t>
            </a:r>
          </a:p>
        </p:txBody>
      </p:sp>
      <p:pic>
        <p:nvPicPr>
          <p:cNvPr id="19" name="Slika 18">
            <a:extLst>
              <a:ext uri="{FF2B5EF4-FFF2-40B4-BE49-F238E27FC236}">
                <a16:creationId xmlns:a16="http://schemas.microsoft.com/office/drawing/2014/main" id="{4746ECB3-9DF7-4C9F-8F9A-DF0DB3F909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8905" r="8463"/>
          <a:stretch/>
        </p:blipFill>
        <p:spPr>
          <a:xfrm>
            <a:off x="2323950" y="4084320"/>
            <a:ext cx="2577683" cy="1503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" name="Slika 25">
            <a:extLst>
              <a:ext uri="{FF2B5EF4-FFF2-40B4-BE49-F238E27FC236}">
                <a16:creationId xmlns:a16="http://schemas.microsoft.com/office/drawing/2014/main" id="{F886B544-9F30-419C-BACF-53BB2F7D17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576" r="11349"/>
          <a:stretch/>
        </p:blipFill>
        <p:spPr>
          <a:xfrm>
            <a:off x="9159523" y="5119530"/>
            <a:ext cx="2089036" cy="15981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5" name="TekstniOkvir 34">
            <a:extLst>
              <a:ext uri="{FF2B5EF4-FFF2-40B4-BE49-F238E27FC236}">
                <a16:creationId xmlns:a16="http://schemas.microsoft.com/office/drawing/2014/main" id="{446874F2-68C6-40BE-9583-2EEB281BF34C}"/>
              </a:ext>
            </a:extLst>
          </p:cNvPr>
          <p:cNvSpPr txBox="1"/>
          <p:nvPr/>
        </p:nvSpPr>
        <p:spPr>
          <a:xfrm>
            <a:off x="7606418" y="6182611"/>
            <a:ext cx="161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i="1" dirty="0"/>
              <a:t>žarnjaci</a:t>
            </a:r>
          </a:p>
        </p:txBody>
      </p:sp>
      <p:pic>
        <p:nvPicPr>
          <p:cNvPr id="37" name="Slika 36">
            <a:extLst>
              <a:ext uri="{FF2B5EF4-FFF2-40B4-BE49-F238E27FC236}">
                <a16:creationId xmlns:a16="http://schemas.microsoft.com/office/drawing/2014/main" id="{E17E230E-C958-47F5-A6B7-1FEC29EC63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999" r="16152" b="8457"/>
          <a:stretch/>
        </p:blipFill>
        <p:spPr>
          <a:xfrm rot="20118904">
            <a:off x="6769462" y="4197545"/>
            <a:ext cx="2035356" cy="16302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E9F15E4B-13F4-4F16-AA7E-8874A9F74DE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096" r="72506" b="52715"/>
          <a:stretch/>
        </p:blipFill>
        <p:spPr>
          <a:xfrm>
            <a:off x="10064441" y="1951672"/>
            <a:ext cx="1034478" cy="147732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14" name="TekstniOkvir 13">
            <a:extLst>
              <a:ext uri="{FF2B5EF4-FFF2-40B4-BE49-F238E27FC236}">
                <a16:creationId xmlns:a16="http://schemas.microsoft.com/office/drawing/2014/main" id="{75B0EDA9-6FF5-45BA-9D2C-CBD40AF42B27}"/>
              </a:ext>
            </a:extLst>
          </p:cNvPr>
          <p:cNvSpPr txBox="1"/>
          <p:nvPr/>
        </p:nvSpPr>
        <p:spPr>
          <a:xfrm>
            <a:off x="384078" y="337692"/>
            <a:ext cx="6274174" cy="4001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</a:rPr>
              <a:t>Imaju li SPUŽVE i ŽARNJACI živčani sustav? Pojasni. </a:t>
            </a:r>
          </a:p>
        </p:txBody>
      </p:sp>
    </p:spTree>
    <p:extLst>
      <p:ext uri="{BB962C8B-B14F-4D97-AF65-F5344CB8AC3E}">
        <p14:creationId xmlns:p14="http://schemas.microsoft.com/office/powerpoint/2010/main" val="304120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35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>
            <a:extLst>
              <a:ext uri="{FF2B5EF4-FFF2-40B4-BE49-F238E27FC236}">
                <a16:creationId xmlns:a16="http://schemas.microsoft.com/office/drawing/2014/main" id="{5C372645-8DEF-4C1B-8899-B9D0B6102F0B}"/>
              </a:ext>
            </a:extLst>
          </p:cNvPr>
          <p:cNvSpPr txBox="1">
            <a:spLocks/>
          </p:cNvSpPr>
          <p:nvPr/>
        </p:nvSpPr>
        <p:spPr bwMode="gray">
          <a:xfrm>
            <a:off x="388038" y="1410732"/>
            <a:ext cx="9497642" cy="125118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PLOŠNJACI</a:t>
            </a:r>
            <a:r>
              <a:rPr lang="hr-HR" sz="2200" b="1" spc="50" dirty="0">
                <a:ln w="0"/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hr-HR" sz="2000" b="1" spc="50" dirty="0">
                <a:ln w="0"/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- prva skupina u kojoj se pojavljuju </a:t>
            </a:r>
            <a:r>
              <a:rPr lang="hr-HR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nakupine živčanih stanica - GANGLIJI 					</a:t>
            </a:r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koji su početak razvoja mozga </a:t>
            </a:r>
            <a:r>
              <a:rPr lang="hr-HR" sz="2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(slično središnjem ž. s.)</a:t>
            </a:r>
          </a:p>
          <a:p>
            <a:r>
              <a:rPr lang="hr-HR" sz="2000" b="1" spc="5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			   </a:t>
            </a:r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gangliji su povezani živčanim vrpcama </a:t>
            </a:r>
            <a:r>
              <a:rPr lang="hr-HR" sz="2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(slično perifernom ž. s. )</a:t>
            </a:r>
            <a:r>
              <a:rPr lang="hr-HR" sz="2000" b="1" spc="50" dirty="0">
                <a:ln w="0"/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			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46D6DD2B-6E0B-44FE-AD80-9BEB510CDE22}"/>
              </a:ext>
            </a:extLst>
          </p:cNvPr>
          <p:cNvSpPr txBox="1"/>
          <p:nvPr/>
        </p:nvSpPr>
        <p:spPr>
          <a:xfrm>
            <a:off x="5005769" y="5963248"/>
            <a:ext cx="161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i="1" dirty="0" err="1"/>
              <a:t>plošnjaci</a:t>
            </a:r>
            <a:endParaRPr lang="hr-HR" i="1" dirty="0"/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9CC09C0E-B939-4D52-BAF6-1C33C83F2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6133" y="3821166"/>
            <a:ext cx="2440678" cy="16261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2059339-D76B-4115-8C66-12E7E0FD4A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172481" y="3166698"/>
            <a:ext cx="2440678" cy="13089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A3D2CA2A-14A2-4F11-963C-9EF235AC36B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951" t="46" r="36790" b="50803"/>
          <a:stretch/>
        </p:blipFill>
        <p:spPr>
          <a:xfrm>
            <a:off x="998464" y="3429000"/>
            <a:ext cx="1478672" cy="204171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1E9386A1-983D-43FD-8B44-7F542ED824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2959" y="3665633"/>
            <a:ext cx="2440678" cy="16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ekstniOkvir 13">
            <a:extLst>
              <a:ext uri="{FF2B5EF4-FFF2-40B4-BE49-F238E27FC236}">
                <a16:creationId xmlns:a16="http://schemas.microsoft.com/office/drawing/2014/main" id="{E66BCE3F-2EA4-4566-9297-7402C384A805}"/>
              </a:ext>
            </a:extLst>
          </p:cNvPr>
          <p:cNvSpPr txBox="1"/>
          <p:nvPr/>
        </p:nvSpPr>
        <p:spPr>
          <a:xfrm>
            <a:off x="820958" y="508766"/>
            <a:ext cx="6768562" cy="4001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</a:rPr>
              <a:t>Što su GANGLIJI? Kod koje skupine se prvi puta pojavljuju?</a:t>
            </a:r>
          </a:p>
        </p:txBody>
      </p:sp>
    </p:spTree>
    <p:extLst>
      <p:ext uri="{BB962C8B-B14F-4D97-AF65-F5344CB8AC3E}">
        <p14:creationId xmlns:p14="http://schemas.microsoft.com/office/powerpoint/2010/main" val="241150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>
            <a:extLst>
              <a:ext uri="{FF2B5EF4-FFF2-40B4-BE49-F238E27FC236}">
                <a16:creationId xmlns:a16="http://schemas.microsoft.com/office/drawing/2014/main" id="{97FDB5C7-86B4-41B4-A403-91A7FED7CAF8}"/>
              </a:ext>
            </a:extLst>
          </p:cNvPr>
          <p:cNvSpPr txBox="1"/>
          <p:nvPr/>
        </p:nvSpPr>
        <p:spPr>
          <a:xfrm>
            <a:off x="4695103" y="5433175"/>
            <a:ext cx="109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/>
              <a:t>gujavica</a:t>
            </a:r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5803BFDA-7644-4A33-945B-4142BC566BAA}"/>
              </a:ext>
            </a:extLst>
          </p:cNvPr>
          <p:cNvSpPr txBox="1">
            <a:spLocks/>
          </p:cNvSpPr>
          <p:nvPr/>
        </p:nvSpPr>
        <p:spPr bwMode="gray">
          <a:xfrm>
            <a:off x="606682" y="1150650"/>
            <a:ext cx="9497642" cy="64008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Veliki moždani ganglij </a:t>
            </a:r>
            <a:r>
              <a:rPr lang="hr-HR" sz="2000" b="1" spc="50" dirty="0">
                <a:ln w="0"/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ispred ždrijela kolutićavaca obavlja funkciju MOZGA.			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E4B1D890-DE38-474F-9535-A39933B011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479" t="562" r="5259" b="50001"/>
          <a:stretch/>
        </p:blipFill>
        <p:spPr>
          <a:xfrm>
            <a:off x="4584602" y="2560292"/>
            <a:ext cx="1296140" cy="227014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A1188857-DFDF-459E-B1D5-8F5ED9176C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0543" t="995" r="20668"/>
          <a:stretch/>
        </p:blipFill>
        <p:spPr>
          <a:xfrm>
            <a:off x="848032" y="2171244"/>
            <a:ext cx="2197009" cy="27821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E2B09CE0-24AF-4898-AA76-517E32F34B8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7499" t="13452" r="16828" b="8661"/>
          <a:stretch/>
        </p:blipFill>
        <p:spPr>
          <a:xfrm>
            <a:off x="6959329" y="2359294"/>
            <a:ext cx="3019936" cy="23877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5FEE9683-4F88-44E8-898E-BDEBFB46AAF9}"/>
              </a:ext>
            </a:extLst>
          </p:cNvPr>
          <p:cNvSpPr txBox="1"/>
          <p:nvPr/>
        </p:nvSpPr>
        <p:spPr>
          <a:xfrm>
            <a:off x="384078" y="337692"/>
            <a:ext cx="7042882" cy="4001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</a:rPr>
              <a:t>Koja je uloga velikog moždanog ganglija kod KOLUTIĆAVACA?</a:t>
            </a:r>
          </a:p>
        </p:txBody>
      </p:sp>
    </p:spTree>
    <p:extLst>
      <p:ext uri="{BB962C8B-B14F-4D97-AF65-F5344CB8AC3E}">
        <p14:creationId xmlns:p14="http://schemas.microsoft.com/office/powerpoint/2010/main" val="234382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BB26DD2-A0B5-4594-8543-C0A8DAD778AE}"/>
              </a:ext>
            </a:extLst>
          </p:cNvPr>
          <p:cNvSpPr txBox="1">
            <a:spLocks/>
          </p:cNvSpPr>
          <p:nvPr/>
        </p:nvSpPr>
        <p:spPr bwMode="gray">
          <a:xfrm>
            <a:off x="914401" y="1204785"/>
            <a:ext cx="9641838" cy="120776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</a:t>
            </a:r>
            <a:r>
              <a:rPr lang="hr-HR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GLAVONOŽACA</a:t>
            </a:r>
            <a:r>
              <a:rPr lang="hr-HR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hr-HR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se najprije razvio središnji živčani sustav i kod njih već govorimo o MOZGU koji je smješten u glavi i obavijen hrskavičnom čahurom.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hr-HR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dobro razvijen živčani sustav: dobra pokretljivost, razvijen vid, grabežljivci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F433B9F8-47D3-428F-A220-FD4EB1CE51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0293" t="-1523" r="15852"/>
          <a:stretch/>
        </p:blipFill>
        <p:spPr>
          <a:xfrm>
            <a:off x="1095720" y="2879531"/>
            <a:ext cx="2440775" cy="20131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222260A6-6216-40DA-A3BE-A4FC7B708B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1113" t="6914" r="6408" b="2583"/>
          <a:stretch/>
        </p:blipFill>
        <p:spPr>
          <a:xfrm>
            <a:off x="6914084" y="2853729"/>
            <a:ext cx="2555036" cy="19095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TekstniOkvir 14">
            <a:extLst>
              <a:ext uri="{FF2B5EF4-FFF2-40B4-BE49-F238E27FC236}">
                <a16:creationId xmlns:a16="http://schemas.microsoft.com/office/drawing/2014/main" id="{E737076B-811C-425A-8F04-90ECF585DCCC}"/>
              </a:ext>
            </a:extLst>
          </p:cNvPr>
          <p:cNvSpPr txBox="1"/>
          <p:nvPr/>
        </p:nvSpPr>
        <p:spPr>
          <a:xfrm>
            <a:off x="1984662" y="5186229"/>
            <a:ext cx="200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/>
              <a:t>hobotnica u ljutnji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CA330625-9B8A-40BA-87E1-F232583AEE10}"/>
              </a:ext>
            </a:extLst>
          </p:cNvPr>
          <p:cNvSpPr txBox="1"/>
          <p:nvPr/>
        </p:nvSpPr>
        <p:spPr>
          <a:xfrm>
            <a:off x="7525852" y="5168474"/>
            <a:ext cx="235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/>
              <a:t>hobotnica u opasnosti</a:t>
            </a:r>
          </a:p>
        </p:txBody>
      </p:sp>
      <p:sp>
        <p:nvSpPr>
          <p:cNvPr id="17" name="Naslov 1">
            <a:extLst>
              <a:ext uri="{FF2B5EF4-FFF2-40B4-BE49-F238E27FC236}">
                <a16:creationId xmlns:a16="http://schemas.microsoft.com/office/drawing/2014/main" id="{BA099556-1AD6-4A9D-81EB-56A1B11654EA}"/>
              </a:ext>
            </a:extLst>
          </p:cNvPr>
          <p:cNvSpPr txBox="1">
            <a:spLocks/>
          </p:cNvSpPr>
          <p:nvPr/>
        </p:nvSpPr>
        <p:spPr bwMode="gray">
          <a:xfrm>
            <a:off x="2861020" y="5971354"/>
            <a:ext cx="6741742" cy="52687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Hobotnice i lignje u 1 sekundi mogu promijeniti boju tijela</a:t>
            </a:r>
            <a:r>
              <a:rPr lang="hr-HR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B25AFDA-0384-411E-BB3C-76502E54781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107" t="50000" r="71367" b="424"/>
          <a:stretch/>
        </p:blipFill>
        <p:spPr>
          <a:xfrm>
            <a:off x="4616647" y="3093638"/>
            <a:ext cx="1322540" cy="193920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BA7FC45A-9080-4B35-84D3-2B9726FB23B3}"/>
              </a:ext>
            </a:extLst>
          </p:cNvPr>
          <p:cNvSpPr txBox="1"/>
          <p:nvPr/>
        </p:nvSpPr>
        <p:spPr>
          <a:xfrm>
            <a:off x="914401" y="374454"/>
            <a:ext cx="5833842" cy="4001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</a:rPr>
              <a:t>Kod koje skupine životinja se 1. puta javlja MOZAK?</a:t>
            </a:r>
          </a:p>
        </p:txBody>
      </p:sp>
    </p:spTree>
    <p:extLst>
      <p:ext uri="{BB962C8B-B14F-4D97-AF65-F5344CB8AC3E}">
        <p14:creationId xmlns:p14="http://schemas.microsoft.com/office/powerpoint/2010/main" val="98322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  <p:bldP spid="16" grpId="0"/>
      <p:bldP spid="17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>
            <a:extLst>
              <a:ext uri="{FF2B5EF4-FFF2-40B4-BE49-F238E27FC236}">
                <a16:creationId xmlns:a16="http://schemas.microsoft.com/office/drawing/2014/main" id="{5C372645-8DEF-4C1B-8899-B9D0B6102F0B}"/>
              </a:ext>
            </a:extLst>
          </p:cNvPr>
          <p:cNvSpPr txBox="1">
            <a:spLocks/>
          </p:cNvSpPr>
          <p:nvPr/>
        </p:nvSpPr>
        <p:spPr bwMode="gray">
          <a:xfrm>
            <a:off x="282929" y="1392076"/>
            <a:ext cx="9497642" cy="89408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ČLANKONOŠCI</a:t>
            </a:r>
            <a:r>
              <a:rPr lang="hr-HR" sz="2200" b="1" spc="50" dirty="0">
                <a:ln w="0"/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hr-HR" sz="2000" b="1" spc="50" dirty="0">
                <a:ln w="0"/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- mozak je smješten u glavi i od njega živci po cijelom tijelu</a:t>
            </a:r>
          </a:p>
          <a:p>
            <a:r>
              <a:rPr lang="hr-HR" sz="2000" b="1" spc="50" dirty="0">
                <a:ln w="0"/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				  - živčana vrpca s </a:t>
            </a:r>
            <a:r>
              <a:rPr lang="hr-HR" sz="2000" b="1" u="sng" spc="50" dirty="0">
                <a:ln w="0"/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trbušne</a:t>
            </a:r>
            <a:r>
              <a:rPr lang="hr-HR" sz="2000" b="1" spc="50" dirty="0">
                <a:ln w="0"/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strane tijela			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46D6DD2B-6E0B-44FE-AD80-9BEB510CDE22}"/>
              </a:ext>
            </a:extLst>
          </p:cNvPr>
          <p:cNvSpPr txBox="1"/>
          <p:nvPr/>
        </p:nvSpPr>
        <p:spPr>
          <a:xfrm>
            <a:off x="4568491" y="5542259"/>
            <a:ext cx="161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i="1" dirty="0"/>
              <a:t>kukci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65DE30CC-308C-4AFE-81CA-4104E07BD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6538" y="939750"/>
            <a:ext cx="2228296" cy="1671222"/>
          </a:xfrm>
          <a:prstGeom prst="ellipse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3E4F49B7-B093-463A-86EE-CF1AF7801E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243" t="48055" r="35554" b="1498"/>
          <a:stretch/>
        </p:blipFill>
        <p:spPr>
          <a:xfrm rot="16200000">
            <a:off x="4386272" y="2918680"/>
            <a:ext cx="1829256" cy="222829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0170AED3-15EE-4A99-BD39-21C00F1547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58" t="7064" b="10894"/>
          <a:stretch/>
        </p:blipFill>
        <p:spPr>
          <a:xfrm>
            <a:off x="7515144" y="3030597"/>
            <a:ext cx="2228296" cy="19626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09CA653D-D097-40D5-A042-62FDBC6455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18606" y="3076409"/>
            <a:ext cx="2356937" cy="18710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1A007E5D-4E61-4088-B6BE-2BF6B987E17A}"/>
              </a:ext>
            </a:extLst>
          </p:cNvPr>
          <p:cNvSpPr txBox="1"/>
          <p:nvPr/>
        </p:nvSpPr>
        <p:spPr>
          <a:xfrm>
            <a:off x="914401" y="627692"/>
            <a:ext cx="5833842" cy="4001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</a:rPr>
              <a:t>Kako izgleda živčani sustav ČLANKONOŽACA?</a:t>
            </a:r>
          </a:p>
        </p:txBody>
      </p:sp>
    </p:spTree>
    <p:extLst>
      <p:ext uri="{BB962C8B-B14F-4D97-AF65-F5344CB8AC3E}">
        <p14:creationId xmlns:p14="http://schemas.microsoft.com/office/powerpoint/2010/main" val="122340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1">
            <a:extLst>
              <a:ext uri="{FF2B5EF4-FFF2-40B4-BE49-F238E27FC236}">
                <a16:creationId xmlns:a16="http://schemas.microsoft.com/office/drawing/2014/main" id="{24FDD91D-A42A-4BFF-B0A4-FD50384CFFD3}"/>
              </a:ext>
            </a:extLst>
          </p:cNvPr>
          <p:cNvSpPr txBox="1">
            <a:spLocks/>
          </p:cNvSpPr>
          <p:nvPr/>
        </p:nvSpPr>
        <p:spPr bwMode="gray">
          <a:xfrm>
            <a:off x="298770" y="440340"/>
            <a:ext cx="8410521" cy="107040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Razvoj živčanog sustava prati i razvoj osjetilnih organa. </a:t>
            </a:r>
          </a:p>
          <a:p>
            <a:pPr algn="ctr"/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Razvijeniji živčani sustav i osjetila 		organizmi bolje prilagođeni za opstanak, kao grabežljivci ili kao plijen.</a:t>
            </a:r>
          </a:p>
        </p:txBody>
      </p:sp>
      <p:sp>
        <p:nvSpPr>
          <p:cNvPr id="2" name="Strelica: desno 1">
            <a:extLst>
              <a:ext uri="{FF2B5EF4-FFF2-40B4-BE49-F238E27FC236}">
                <a16:creationId xmlns:a16="http://schemas.microsoft.com/office/drawing/2014/main" id="{02EC5322-4F85-46F2-B767-A35375083D31}"/>
              </a:ext>
            </a:extLst>
          </p:cNvPr>
          <p:cNvSpPr/>
          <p:nvPr/>
        </p:nvSpPr>
        <p:spPr>
          <a:xfrm>
            <a:off x="4399280" y="853623"/>
            <a:ext cx="528320" cy="1828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8DD40B0D-BEBA-4056-9522-FCEE1995873A}"/>
              </a:ext>
            </a:extLst>
          </p:cNvPr>
          <p:cNvSpPr txBox="1"/>
          <p:nvPr/>
        </p:nvSpPr>
        <p:spPr>
          <a:xfrm>
            <a:off x="427216" y="4996716"/>
            <a:ext cx="2875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i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Virnjaci</a:t>
            </a:r>
            <a:r>
              <a:rPr lang="hr-HR" sz="24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hr-HR" i="1" dirty="0"/>
              <a:t>- jednostavne oči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8989304C-1C0D-446C-A2B4-584F51CFF2C9}"/>
              </a:ext>
            </a:extLst>
          </p:cNvPr>
          <p:cNvSpPr txBox="1"/>
          <p:nvPr/>
        </p:nvSpPr>
        <p:spPr>
          <a:xfrm>
            <a:off x="3464560" y="4957078"/>
            <a:ext cx="2631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Trakavice </a:t>
            </a:r>
            <a:r>
              <a:rPr lang="hr-HR" i="1" dirty="0"/>
              <a:t>- </a:t>
            </a:r>
            <a:r>
              <a:rPr lang="hr-HR" b="1" i="1" dirty="0"/>
              <a:t>nemaju</a:t>
            </a:r>
            <a:r>
              <a:rPr lang="hr-HR" i="1" dirty="0"/>
              <a:t> oči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D77F1C42-7D58-4F07-A774-49FC56431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865" y="3501341"/>
            <a:ext cx="2402829" cy="1351591"/>
          </a:xfrm>
          <a:prstGeom prst="round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D7720B91-1B5D-48FC-926D-2E5874E44B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326" r="21598"/>
          <a:stretch/>
        </p:blipFill>
        <p:spPr>
          <a:xfrm>
            <a:off x="856156" y="3214857"/>
            <a:ext cx="2017401" cy="1565734"/>
          </a:xfrm>
          <a:prstGeom prst="round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88D9EE50-5D28-4E1E-92F2-7003298FF2BD}"/>
              </a:ext>
            </a:extLst>
          </p:cNvPr>
          <p:cNvSpPr txBox="1"/>
          <p:nvPr/>
        </p:nvSpPr>
        <p:spPr>
          <a:xfrm>
            <a:off x="837894" y="1904685"/>
            <a:ext cx="5833842" cy="7078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</a:rPr>
              <a:t>Koja su osjetila razvijena kod skupine </a:t>
            </a:r>
            <a:r>
              <a:rPr lang="hr-HR" sz="2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</a:rPr>
              <a:t>plošnjaka</a:t>
            </a:r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</a:rPr>
              <a:t> i glavonožaca?</a:t>
            </a:r>
          </a:p>
        </p:txBody>
      </p:sp>
      <p:sp>
        <p:nvSpPr>
          <p:cNvPr id="13" name="Naslov 1">
            <a:extLst>
              <a:ext uri="{FF2B5EF4-FFF2-40B4-BE49-F238E27FC236}">
                <a16:creationId xmlns:a16="http://schemas.microsoft.com/office/drawing/2014/main" id="{73115477-FE7B-425C-9637-031CDF868E9A}"/>
              </a:ext>
            </a:extLst>
          </p:cNvPr>
          <p:cNvSpPr txBox="1">
            <a:spLocks/>
          </p:cNvSpPr>
          <p:nvPr/>
        </p:nvSpPr>
        <p:spPr bwMode="gray">
          <a:xfrm>
            <a:off x="5708906" y="5753205"/>
            <a:ext cx="6104202" cy="902307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8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Glavonošci </a:t>
            </a:r>
            <a:r>
              <a:rPr lang="hr-HR" sz="20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dobro razvijene oči i osjetilo ravnoteže + 	 na krakovima osjetilo mirisa.</a:t>
            </a:r>
            <a:endParaRPr lang="hr-HR" sz="2000" b="1" i="1" dirty="0"/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9E62B49D-9D5D-4884-8BF0-00FF725880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0335" y="1744742"/>
            <a:ext cx="2441266" cy="16264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05F5093A-2EDC-4F2C-B2F0-79F9774D569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362" t="10701" r="12570" b="8322"/>
          <a:stretch/>
        </p:blipFill>
        <p:spPr>
          <a:xfrm>
            <a:off x="7841672" y="3636341"/>
            <a:ext cx="2386536" cy="17865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9658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3" grpId="0"/>
      <p:bldP spid="9" grpId="0"/>
      <p:bldP spid="11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">
            <a:extLst>
              <a:ext uri="{FF2B5EF4-FFF2-40B4-BE49-F238E27FC236}">
                <a16:creationId xmlns:a16="http://schemas.microsoft.com/office/drawing/2014/main" id="{B5BB4E7D-79C3-487F-9211-AEF1CC16D8F4}"/>
              </a:ext>
            </a:extLst>
          </p:cNvPr>
          <p:cNvSpPr txBox="1">
            <a:spLocks/>
          </p:cNvSpPr>
          <p:nvPr/>
        </p:nvSpPr>
        <p:spPr bwMode="gray">
          <a:xfrm>
            <a:off x="858281" y="263589"/>
            <a:ext cx="10261600" cy="298704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8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Člankonošci </a:t>
            </a:r>
            <a:r>
              <a:rPr lang="hr-HR" sz="20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dobro razvijena osjetila (osobito pauka i kukaca). </a:t>
            </a:r>
          </a:p>
          <a:p>
            <a:pPr algn="ctr"/>
            <a:r>
              <a:rPr lang="hr-HR" sz="22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PAUCI</a:t>
            </a:r>
            <a:r>
              <a:rPr lang="hr-HR" sz="20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- obično više pari </a:t>
            </a:r>
            <a:r>
              <a:rPr lang="hr-HR" sz="2000" b="1" i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jednostavnih očiju </a:t>
            </a:r>
            <a:r>
              <a:rPr lang="hr-HR" sz="20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određuju udaljenost i  položaj plijena + </a:t>
            </a:r>
          </a:p>
          <a:p>
            <a:pPr algn="ctr"/>
            <a:r>
              <a:rPr lang="hr-HR" sz="20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osjetilne dlačice na cijelom tijelu - osjećaju pokret svoje mreže</a:t>
            </a:r>
          </a:p>
          <a:p>
            <a:pPr algn="ctr"/>
            <a:r>
              <a:rPr lang="hr-HR" sz="22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RAKOVI </a:t>
            </a:r>
            <a:r>
              <a:rPr lang="hr-HR" sz="20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hr-HR" sz="2000" b="1" i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složene oči</a:t>
            </a:r>
          </a:p>
          <a:p>
            <a:pPr algn="ctr"/>
            <a:r>
              <a:rPr lang="hr-HR" sz="20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ticalima osjećaju opip i miris</a:t>
            </a:r>
          </a:p>
          <a:p>
            <a:pPr algn="ctr"/>
            <a:r>
              <a:rPr lang="hr-HR" sz="22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KUKCI</a:t>
            </a:r>
            <a:r>
              <a:rPr lang="hr-HR" sz="20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hr-HR" sz="20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hr-HR" sz="2000" b="1" i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složene oči</a:t>
            </a:r>
          </a:p>
          <a:p>
            <a:pPr algn="ctr"/>
            <a:r>
              <a:rPr lang="hr-HR" sz="20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razvijen sluh (npr. cvrčak), a neki imaju opnu na stražnjim nogama kojom primaju zvučne valove</a:t>
            </a:r>
          </a:p>
          <a:p>
            <a:pPr algn="ctr"/>
            <a:r>
              <a:rPr lang="hr-HR" sz="20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mužjaci nekih leptira ticalima osjećaju miris ženke</a:t>
            </a:r>
            <a:endParaRPr lang="hr-HR" sz="2000" b="1" i="1" dirty="0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69FF2BE8-3712-42F6-8B63-4E3DF11E08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248" r="7268"/>
          <a:stretch/>
        </p:blipFill>
        <p:spPr>
          <a:xfrm>
            <a:off x="4330999" y="4640008"/>
            <a:ext cx="3316165" cy="15846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TekstniOkvir 13">
            <a:extLst>
              <a:ext uri="{FF2B5EF4-FFF2-40B4-BE49-F238E27FC236}">
                <a16:creationId xmlns:a16="http://schemas.microsoft.com/office/drawing/2014/main" id="{5C617C18-C59B-41A9-A71A-B2D7B0DE92D4}"/>
              </a:ext>
            </a:extLst>
          </p:cNvPr>
          <p:cNvSpPr txBox="1"/>
          <p:nvPr/>
        </p:nvSpPr>
        <p:spPr>
          <a:xfrm>
            <a:off x="6829523" y="5814697"/>
            <a:ext cx="92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/>
              <a:t>rakovi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B0AACD18-5AEE-4197-819A-2182CF8B3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9154" y="4672709"/>
            <a:ext cx="1303284" cy="17366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212E2C00-1728-49F2-9792-39E867D32A25}"/>
              </a:ext>
            </a:extLst>
          </p:cNvPr>
          <p:cNvSpPr txBox="1"/>
          <p:nvPr/>
        </p:nvSpPr>
        <p:spPr>
          <a:xfrm>
            <a:off x="5083595" y="3536929"/>
            <a:ext cx="5833842" cy="7078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</a:rPr>
              <a:t>Navedi koja sve osjetila imaju životinje iz skupine ČLANKONOŽACA?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AEE7FB99-87A2-41B3-BFC0-6E4C6769BCCD}"/>
              </a:ext>
            </a:extLst>
          </p:cNvPr>
          <p:cNvSpPr txBox="1"/>
          <p:nvPr/>
        </p:nvSpPr>
        <p:spPr>
          <a:xfrm>
            <a:off x="2867445" y="6040003"/>
            <a:ext cx="843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/>
              <a:t>pauci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AB03A0BE-B2B5-40FB-B486-FB0B0D94B4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1002" y="4613054"/>
            <a:ext cx="1587797" cy="16116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547EEA2E-BC65-42D3-A742-37AFDB98ED4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8800" b="2773"/>
          <a:stretch/>
        </p:blipFill>
        <p:spPr>
          <a:xfrm>
            <a:off x="9789682" y="4307466"/>
            <a:ext cx="1587797" cy="14445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2" name="Naslov 1">
            <a:extLst>
              <a:ext uri="{FF2B5EF4-FFF2-40B4-BE49-F238E27FC236}">
                <a16:creationId xmlns:a16="http://schemas.microsoft.com/office/drawing/2014/main" id="{20F1185E-5C0A-4EDA-8097-88A27C4A30F0}"/>
              </a:ext>
            </a:extLst>
          </p:cNvPr>
          <p:cNvSpPr txBox="1">
            <a:spLocks/>
          </p:cNvSpPr>
          <p:nvPr/>
        </p:nvSpPr>
        <p:spPr bwMode="gray">
          <a:xfrm>
            <a:off x="630380" y="3429207"/>
            <a:ext cx="3718175" cy="92333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Složene oči kukaca gradi puno malih </a:t>
            </a:r>
            <a:r>
              <a:rPr lang="hr-HR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okašaca</a:t>
            </a:r>
            <a:r>
              <a:rPr lang="hr-HR" sz="2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65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7" grpId="0" animBg="1"/>
      <p:bldP spid="8" grpId="0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ski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Nebeski</Template>
  <TotalTime>912</TotalTime>
  <Words>865</Words>
  <Application>Microsoft Office PowerPoint</Application>
  <PresentationFormat>Široki zaslon</PresentationFormat>
  <Paragraphs>104</Paragraphs>
  <Slides>21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Nebeski</vt:lpstr>
      <vt:lpstr>KAKAV JE ŽIVČANI SUSTAV I KAKVA SU OSJETILA U OSTALIH ŽIVIH BIĆA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KAKO REAGIRAMO NA RAZLIČITE PODRAŽAJE IZ OKOLIŠA I ZAŠTO JE TO VAŽNO</dc:title>
  <dc:creator>Korisnik</dc:creator>
  <cp:lastModifiedBy>Korisnik</cp:lastModifiedBy>
  <cp:revision>203</cp:revision>
  <dcterms:created xsi:type="dcterms:W3CDTF">2020-06-29T14:50:40Z</dcterms:created>
  <dcterms:modified xsi:type="dcterms:W3CDTF">2020-08-05T13:33:01Z</dcterms:modified>
</cp:coreProperties>
</file>